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1"/>
  </p:notesMasterIdLst>
  <p:sldIdLst>
    <p:sldId id="300" r:id="rId2"/>
    <p:sldId id="257" r:id="rId3"/>
    <p:sldId id="258" r:id="rId4"/>
    <p:sldId id="301" r:id="rId5"/>
    <p:sldId id="302" r:id="rId6"/>
    <p:sldId id="303" r:id="rId7"/>
    <p:sldId id="304" r:id="rId8"/>
    <p:sldId id="306" r:id="rId9"/>
    <p:sldId id="305" r:id="rId10"/>
    <p:sldId id="307" r:id="rId11"/>
    <p:sldId id="309" r:id="rId12"/>
    <p:sldId id="308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4" r:id="rId27"/>
    <p:sldId id="323" r:id="rId28"/>
    <p:sldId id="326" r:id="rId29"/>
    <p:sldId id="325" r:id="rId30"/>
  </p:sldIdLst>
  <p:sldSz cx="9144000" cy="5143500" type="screen16x9"/>
  <p:notesSz cx="6858000" cy="9144000"/>
  <p:embeddedFontLst>
    <p:embeddedFont>
      <p:font typeface="Maven Pro Medium" panose="020B0604020202020204" charset="0"/>
      <p:regular r:id="rId32"/>
      <p:bold r:id="rId33"/>
    </p:embeddedFont>
    <p:embeddedFont>
      <p:font typeface="Alfa Slab One" panose="020B0604020202020204" charset="0"/>
      <p:regular r:id="rId34"/>
    </p:embeddedFont>
    <p:embeddedFont>
      <p:font typeface="B Nazanin" panose="00000400000000000000" pitchFamily="2" charset="-78"/>
      <p:regular r:id="rId35"/>
    </p:embeddedFont>
    <p:embeddedFont>
      <p:font typeface="Maven Pro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18DA23-13F1-49FA-BF54-29D3251E4E0B}">
  <a:tblStyle styleId="{1218DA23-13F1-49FA-BF54-29D3251E4E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b672088a12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b672088a12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29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422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752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581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e2bd2ac98_0_3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e2bd2ac98_0_3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608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201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6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525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092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e2bd2ac98_0_3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e2bd2ac98_0_3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970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64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e2bd2ac98_0_3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e2bd2ac98_0_3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22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757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548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161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386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760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e2bd2ac98_0_3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e2bd2ac98_0_3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20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375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561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69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67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710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24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7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e2bd2ac98_0_3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e2bd2ac98_0_3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56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78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aven Pro"/>
              <a:buAutoNum type="arabicPeriod"/>
              <a:defRPr sz="1200"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38675" b="38675"/>
          <a:stretch/>
        </p:blipFill>
        <p:spPr>
          <a:xfrm>
            <a:off x="0" y="-27150"/>
            <a:ext cx="9143998" cy="11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572697" y="1528075"/>
            <a:ext cx="3859800" cy="14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0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3595036" y="3037625"/>
            <a:ext cx="36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 rotWithShape="1">
          <a:blip r:embed="rId2">
            <a:alphaModFix/>
          </a:blip>
          <a:srcRect t="38675" b="38675"/>
          <a:stretch/>
        </p:blipFill>
        <p:spPr>
          <a:xfrm>
            <a:off x="0" y="-27150"/>
            <a:ext cx="9143998" cy="11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706419" y="1945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1953544" y="1830500"/>
            <a:ext cx="1853100" cy="36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3"/>
          </p:nvPr>
        </p:nvSpPr>
        <p:spPr>
          <a:xfrm>
            <a:off x="1953544" y="2169225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645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4" hasCustomPrompt="1"/>
          </p:nvPr>
        </p:nvSpPr>
        <p:spPr>
          <a:xfrm>
            <a:off x="4755381" y="1945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5992981" y="1830500"/>
            <a:ext cx="1812900" cy="36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5992981" y="2169225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645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7" hasCustomPrompt="1"/>
          </p:nvPr>
        </p:nvSpPr>
        <p:spPr>
          <a:xfrm>
            <a:off x="706419" y="3622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1953544" y="3536775"/>
            <a:ext cx="1853100" cy="36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1953544" y="3875500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645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5381" y="3622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5992919" y="3536775"/>
            <a:ext cx="1812900" cy="36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5992919" y="3875500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645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 t="38675" b="38675"/>
          <a:stretch/>
        </p:blipFill>
        <p:spPr>
          <a:xfrm>
            <a:off x="-32562" y="-27150"/>
            <a:ext cx="9209124" cy="11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●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○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■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●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○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■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●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○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■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58" r:id="rId3"/>
    <p:sldLayoutId id="2147483659" r:id="rId4"/>
    <p:sldLayoutId id="2147483667" r:id="rId5"/>
    <p:sldLayoutId id="2147483668" r:id="rId6"/>
    <p:sldLayoutId id="214748366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86271" y="0"/>
            <a:ext cx="5606902" cy="1298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Google Shape;134;p26"/>
          <p:cNvSpPr txBox="1">
            <a:spLocks/>
          </p:cNvSpPr>
          <p:nvPr/>
        </p:nvSpPr>
        <p:spPr>
          <a:xfrm>
            <a:off x="1495643" y="1712307"/>
            <a:ext cx="6152707" cy="139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lfa Slab One"/>
              <a:buNone/>
              <a:defRPr sz="100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 rtl="1"/>
            <a:r>
              <a:rPr lang="ar-LB" sz="40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كنترل كوادروتور با استفاده از سيستم عامل ربات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 (</a:t>
            </a:r>
            <a:r>
              <a:rPr lang="en-US" sz="4000" dirty="0" smtClean="0">
                <a:solidFill>
                  <a:schemeClr val="bg1"/>
                </a:solidFill>
                <a:latin typeface="+mj-lt"/>
                <a:cs typeface="B Nazanin" panose="00000400000000000000" pitchFamily="2" charset="-78"/>
              </a:rPr>
              <a:t>ROS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)</a:t>
            </a:r>
            <a:endParaRPr lang="en-US"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94694" y="3316237"/>
            <a:ext cx="17963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LB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اساتيد راهنما</a:t>
            </a:r>
          </a:p>
          <a:p>
            <a:pPr algn="ctr" rtl="1"/>
            <a:r>
              <a:rPr lang="ar-L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دكتر مشايخي</a:t>
            </a:r>
          </a:p>
          <a:p>
            <a:pPr algn="ctr" rtl="1"/>
            <a:r>
              <a:rPr lang="ar-L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دكتر </a:t>
            </a:r>
            <a:r>
              <a:rPr lang="fa-IR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پالهنگ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73819" y="3522361"/>
            <a:ext cx="1796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LB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دانشجو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نبیل حیدر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944" y="3316237"/>
            <a:ext cx="17963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تاریخ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30 شهریور 1401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026" name="Picture 2" descr="دانشکده مهندسی مکانیک | دانشگاه صنعتی اصفها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46" y="1351"/>
            <a:ext cx="5606902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8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4- </a:t>
            </a:r>
            <a:r>
              <a:rPr lang="ar-LB" sz="4000" dirty="0" smtClean="0">
                <a:solidFill>
                  <a:schemeClr val="tx1">
                    <a:lumMod val="25000"/>
                    <a:lumOff val="75000"/>
                  </a:schemeClr>
                </a:solidFill>
                <a:cs typeface="B Nazanin" panose="00000400000000000000" pitchFamily="2" charset="-78"/>
              </a:rPr>
              <a:t>سخت‌افزار</a:t>
            </a:r>
            <a:r>
              <a:rPr lang="ar-LB" sz="4000" dirty="0" smtClean="0">
                <a:cs typeface="B Nazanin" panose="00000400000000000000" pitchFamily="2" charset="-78"/>
              </a:rPr>
              <a:t> و نرم‌افزار (ادامه)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12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1183759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فریم کوادروتور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1619694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ملخ‌ها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2037364"/>
            <a:ext cx="2746804" cy="925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ماژول فرستنده و گیرنده تله‌متری 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2890970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محافظ ملخ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20" name="Picture 19" descr="C:\Users\nabil.NABIL\OneDrive\Desktop\f450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63" y="1381000"/>
            <a:ext cx="4642884" cy="32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88;p27"/>
          <p:cNvSpPr txBox="1">
            <a:spLocks noGrp="1"/>
          </p:cNvSpPr>
          <p:nvPr>
            <p:ph type="title"/>
          </p:nvPr>
        </p:nvSpPr>
        <p:spPr>
          <a:xfrm>
            <a:off x="4295552" y="1619694"/>
            <a:ext cx="1091079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F450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22" name="Picture 21" descr="Robodo 1045/1045R Oem Propeller Multi Rotor Helicopter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63" y="1381000"/>
            <a:ext cx="4642884" cy="32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8;p27"/>
          <p:cNvSpPr txBox="1">
            <a:spLocks noGrp="1"/>
          </p:cNvSpPr>
          <p:nvPr>
            <p:ph type="title"/>
          </p:nvPr>
        </p:nvSpPr>
        <p:spPr>
          <a:xfrm>
            <a:off x="1098698" y="1595840"/>
            <a:ext cx="106981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1045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24" name="Picture 23" descr="C:\Users\nabil.NABIL\OneDrive\Desktop\تله‌متري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61" y="1373451"/>
            <a:ext cx="4612686" cy="324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C:\Users\nabil.NABIL\OneDrive\Desktop\propeller guard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63" y="1373451"/>
            <a:ext cx="4642884" cy="3241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16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4- سخت‌افزار و </a:t>
            </a:r>
            <a:r>
              <a:rPr lang="ar-LB" sz="4000" dirty="0" smtClean="0">
                <a:solidFill>
                  <a:schemeClr val="tx1">
                    <a:lumMod val="25000"/>
                    <a:lumOff val="75000"/>
                  </a:schemeClr>
                </a:solidFill>
                <a:cs typeface="B Nazanin" panose="00000400000000000000" pitchFamily="2" charset="-78"/>
              </a:rPr>
              <a:t>نرم‌افزار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 (ادامه)</a:t>
            </a:r>
            <a:endParaRPr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Google Shape;188;p27"/>
          <p:cNvSpPr txBox="1">
            <a:spLocks noGrp="1"/>
          </p:cNvSpPr>
          <p:nvPr>
            <p:ph type="title"/>
          </p:nvPr>
        </p:nvSpPr>
        <p:spPr>
          <a:xfrm>
            <a:off x="4933507" y="1183759"/>
            <a:ext cx="4142623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فیرمور کنترل کننده پرواز: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ArduPilot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/>
            </a:r>
            <a:b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/>
            </a:r>
            <a:b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/>
            </a:r>
            <a:b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/>
            </a:r>
            <a:b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8" name="Picture 12" descr="File:ArduPilot logo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406"/>
            <a:ext cx="4356723" cy="71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File:Ardu copter logosm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7" y="1963479"/>
            <a:ext cx="4219048" cy="97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88;p27"/>
          <p:cNvSpPr txBox="1">
            <a:spLocks noGrp="1"/>
          </p:cNvSpPr>
          <p:nvPr>
            <p:ph type="title"/>
          </p:nvPr>
        </p:nvSpPr>
        <p:spPr>
          <a:xfrm>
            <a:off x="6259890" y="1727238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* سیستم خلبان خودکار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7" name="Google Shape;188;p27"/>
          <p:cNvSpPr txBox="1">
            <a:spLocks noGrp="1"/>
          </p:cNvSpPr>
          <p:nvPr>
            <p:ph type="title"/>
          </p:nvPr>
        </p:nvSpPr>
        <p:spPr>
          <a:xfrm>
            <a:off x="5438809" y="2164673"/>
            <a:ext cx="3567885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* پشتیبانی از انواع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MAV</a:t>
            </a:r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 مختلف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8" name="Google Shape;188;p27"/>
          <p:cNvSpPr txBox="1">
            <a:spLocks noGrp="1"/>
          </p:cNvSpPr>
          <p:nvPr>
            <p:ph type="title"/>
          </p:nvPr>
        </p:nvSpPr>
        <p:spPr>
          <a:xfrm>
            <a:off x="4139609" y="2653771"/>
            <a:ext cx="4867085" cy="908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* پشتیبانی از انواع مختلف کنترل کننده‌های پرواز</a:t>
            </a:r>
          </a:p>
        </p:txBody>
      </p:sp>
      <p:sp>
        <p:nvSpPr>
          <p:cNvPr id="9" name="Google Shape;188;p27"/>
          <p:cNvSpPr txBox="1">
            <a:spLocks noGrp="1"/>
          </p:cNvSpPr>
          <p:nvPr>
            <p:ph type="title"/>
          </p:nvPr>
        </p:nvSpPr>
        <p:spPr>
          <a:xfrm>
            <a:off x="4864071" y="3561869"/>
            <a:ext cx="4142623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ایستگاه زمینی: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Mission Planner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/>
            </a:r>
            <a:b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0" name="Picture 9" descr="C:\Users\nabil.NABIL\OneDrive\Desktop\mission_planner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4" y="1119963"/>
            <a:ext cx="4975647" cy="4023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  <p:bldP spid="27" grpId="0"/>
      <p:bldP spid="2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4- سخت‌افزار و </a:t>
            </a:r>
            <a:r>
              <a:rPr lang="ar-LB" sz="4000" dirty="0" smtClean="0">
                <a:solidFill>
                  <a:schemeClr val="tx1">
                    <a:lumMod val="25000"/>
                    <a:lumOff val="75000"/>
                  </a:schemeClr>
                </a:solidFill>
                <a:cs typeface="B Nazanin" panose="00000400000000000000" pitchFamily="2" charset="-78"/>
              </a:rPr>
              <a:t>نرم‌افزار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 (ادامه)</a:t>
            </a:r>
            <a:endParaRPr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Google Shape;188;p27"/>
          <p:cNvSpPr txBox="1">
            <a:spLocks noGrp="1"/>
          </p:cNvSpPr>
          <p:nvPr>
            <p:ph type="title"/>
          </p:nvPr>
        </p:nvSpPr>
        <p:spPr>
          <a:xfrm>
            <a:off x="4419601" y="1183759"/>
            <a:ext cx="4656530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سیستم عامل کامپیوتر: لینوکس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Ubuntu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26" name="Google Shape;188;p27"/>
          <p:cNvSpPr txBox="1">
            <a:spLocks noGrp="1"/>
          </p:cNvSpPr>
          <p:nvPr>
            <p:ph type="title"/>
          </p:nvPr>
        </p:nvSpPr>
        <p:spPr>
          <a:xfrm>
            <a:off x="0" y="1183759"/>
            <a:ext cx="430515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سیستم عامل 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ربات: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Noetic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و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Kinetic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6146" name="Picture 2" descr="File:Ubuntu-logo-2022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0" y="3338104"/>
            <a:ext cx="3566842" cy="12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88;p27"/>
          <p:cNvSpPr txBox="1">
            <a:spLocks noGrp="1"/>
          </p:cNvSpPr>
          <p:nvPr>
            <p:ph type="title"/>
          </p:nvPr>
        </p:nvSpPr>
        <p:spPr>
          <a:xfrm>
            <a:off x="0" y="2037365"/>
            <a:ext cx="417561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*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Noetic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روي ل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پ‌تاپ و برای کارهای شبیه‌سازی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0" name="Google Shape;188;p27"/>
          <p:cNvSpPr txBox="1">
            <a:spLocks noGrp="1"/>
          </p:cNvSpPr>
          <p:nvPr>
            <p:ph type="title"/>
          </p:nvPr>
        </p:nvSpPr>
        <p:spPr>
          <a:xfrm>
            <a:off x="556260" y="2788210"/>
            <a:ext cx="361935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*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Kinetic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روي 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ر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زپری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پای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1" name="Google Shape;188;p27"/>
          <p:cNvSpPr txBox="1">
            <a:spLocks noGrp="1"/>
          </p:cNvSpPr>
          <p:nvPr>
            <p:ph type="title"/>
          </p:nvPr>
        </p:nvSpPr>
        <p:spPr>
          <a:xfrm>
            <a:off x="4660059" y="2037365"/>
            <a:ext cx="417561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ويرايش 20.04 براي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لپ‌تاپ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2" name="Google Shape;188;p27"/>
          <p:cNvSpPr txBox="1">
            <a:spLocks noGrp="1"/>
          </p:cNvSpPr>
          <p:nvPr>
            <p:ph type="title"/>
          </p:nvPr>
        </p:nvSpPr>
        <p:spPr>
          <a:xfrm>
            <a:off x="4660059" y="2654618"/>
            <a:ext cx="417561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ويرايش 16.04 براي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رزپری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پای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4666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  <p:bldP spid="29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فهرست مطالب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5280" y="1453117"/>
            <a:ext cx="6808720" cy="270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aven Pro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1- هدف از اين 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پروژه</a:t>
            </a:r>
          </a:p>
          <a:p>
            <a:pPr marL="152400" indent="0" algn="just" rtl="1">
              <a:buNone/>
            </a:pPr>
            <a:r>
              <a:rPr lang="fa-IR" sz="2400" dirty="0">
                <a:latin typeface="Arial" panose="020B0604020202020204" pitchFamily="34" charset="0"/>
                <a:cs typeface="B Nazanin" panose="00000400000000000000" pitchFamily="2" charset="-78"/>
              </a:rPr>
              <a:t>2- مقدمه و توضيح بعضي مفاهيم</a:t>
            </a:r>
            <a:endParaRPr lang="fa-IR" sz="2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3- مروری بر کارهای انجام شده</a:t>
            </a: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4- </a:t>
            </a:r>
            <a:r>
              <a:rPr lang="fa-IR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سخت‌افزار و نرم‌افزار</a:t>
            </a: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5- </a:t>
            </a:r>
            <a:r>
              <a:rPr lang="fa-IR" sz="2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اتصال کوادروتور به ایستگاه زمینی وکنترل </a:t>
            </a:r>
            <a:r>
              <a:rPr lang="ar-LB" sz="2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6- اتصال كوادروتور به سيستم عامل ربات (</a:t>
            </a:r>
            <a:r>
              <a:rPr lang="en-US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ROS</a:t>
            </a: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) و كنترل 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7- نتيجه‌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گیری و 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پیشنهادها</a:t>
            </a:r>
            <a:endParaRPr lang="ar-LB" sz="2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52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4000" dirty="0">
                <a:solidFill>
                  <a:schemeClr val="bg1"/>
                </a:solidFill>
                <a:cs typeface="B Nazanin" panose="00000400000000000000" pitchFamily="2" charset="-78"/>
              </a:rPr>
              <a:t>4- اتصال کوادروتور به ایستگاه زمینی وکنترل آن</a:t>
            </a:r>
            <a:endParaRPr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Google Shape;188;p27"/>
          <p:cNvSpPr txBox="1">
            <a:spLocks noGrp="1"/>
          </p:cNvSpPr>
          <p:nvPr>
            <p:ph type="title"/>
          </p:nvPr>
        </p:nvSpPr>
        <p:spPr>
          <a:xfrm>
            <a:off x="5737861" y="1183759"/>
            <a:ext cx="3338270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ارتباط با استفاده از كابل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USB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14" name="Google Shape;188;p27"/>
          <p:cNvSpPr txBox="1">
            <a:spLocks noGrp="1"/>
          </p:cNvSpPr>
          <p:nvPr>
            <p:ph type="title"/>
          </p:nvPr>
        </p:nvSpPr>
        <p:spPr>
          <a:xfrm>
            <a:off x="1440181" y="1183759"/>
            <a:ext cx="3658310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ارتباط با استفاده از  ما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ژول تله‌متری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15" name="Picture 14" descr="C:\Users\nabil.NABIL\OneDrive\Desktop\mission_plann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1" y="1694497"/>
            <a:ext cx="6294755" cy="331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Down Arrow 15"/>
          <p:cNvSpPr/>
          <p:nvPr/>
        </p:nvSpPr>
        <p:spPr>
          <a:xfrm rot="5400000">
            <a:off x="7881375" y="1518459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Down Arrow 16"/>
          <p:cNvSpPr/>
          <p:nvPr/>
        </p:nvSpPr>
        <p:spPr>
          <a:xfrm rot="10800000">
            <a:off x="6970489" y="1906299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Down Arrow 17"/>
          <p:cNvSpPr/>
          <p:nvPr/>
        </p:nvSpPr>
        <p:spPr>
          <a:xfrm rot="10800000">
            <a:off x="6534277" y="1907747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Down Arrow 18"/>
          <p:cNvSpPr/>
          <p:nvPr/>
        </p:nvSpPr>
        <p:spPr>
          <a:xfrm rot="5400000">
            <a:off x="3019815" y="2085964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Down Arrow 19"/>
          <p:cNvSpPr/>
          <p:nvPr/>
        </p:nvSpPr>
        <p:spPr>
          <a:xfrm rot="5400000">
            <a:off x="3019815" y="3747125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32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4000" dirty="0">
                <a:solidFill>
                  <a:schemeClr val="bg1"/>
                </a:solidFill>
                <a:cs typeface="B Nazanin" panose="00000400000000000000" pitchFamily="2" charset="-78"/>
              </a:rPr>
              <a:t>4- 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اتصال به </a:t>
            </a:r>
            <a:r>
              <a:rPr lang="ar-LB" sz="4000" dirty="0">
                <a:solidFill>
                  <a:schemeClr val="bg1"/>
                </a:solidFill>
                <a:cs typeface="B Nazanin" panose="00000400000000000000" pitchFamily="2" charset="-78"/>
              </a:rPr>
              <a:t>ایستگاه زمینی 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(ادامه)</a:t>
            </a:r>
            <a:endParaRPr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6" y="1052622"/>
            <a:ext cx="7692934" cy="4090878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>
            <a:off x="794775" y="2177404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Down Arrow 22"/>
          <p:cNvSpPr/>
          <p:nvPr/>
        </p:nvSpPr>
        <p:spPr>
          <a:xfrm rot="10800000">
            <a:off x="1366275" y="3990964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5313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4000" dirty="0">
                <a:solidFill>
                  <a:schemeClr val="bg1"/>
                </a:solidFill>
                <a:cs typeface="B Nazanin" panose="00000400000000000000" pitchFamily="2" charset="-78"/>
              </a:rPr>
              <a:t>4- 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اتصال به </a:t>
            </a:r>
            <a:r>
              <a:rPr lang="ar-LB" sz="4000" dirty="0">
                <a:solidFill>
                  <a:schemeClr val="bg1"/>
                </a:solidFill>
                <a:cs typeface="B Nazanin" panose="00000400000000000000" pitchFamily="2" charset="-78"/>
              </a:rPr>
              <a:t>ایستگاه زمینی 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(ادامه)</a:t>
            </a:r>
            <a:endParaRPr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6" y="1150469"/>
            <a:ext cx="7485216" cy="3945333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0800000">
            <a:off x="825255" y="1522084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Oval 2"/>
          <p:cNvSpPr/>
          <p:nvPr/>
        </p:nvSpPr>
        <p:spPr>
          <a:xfrm>
            <a:off x="2019300" y="1522084"/>
            <a:ext cx="3848100" cy="2821316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Down Arrow 8"/>
          <p:cNvSpPr/>
          <p:nvPr/>
        </p:nvSpPr>
        <p:spPr>
          <a:xfrm rot="5400000">
            <a:off x="5069597" y="4470380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809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4000" dirty="0">
                <a:solidFill>
                  <a:schemeClr val="bg1"/>
                </a:solidFill>
                <a:cs typeface="B Nazanin" panose="00000400000000000000" pitchFamily="2" charset="-78"/>
              </a:rPr>
              <a:t>4- 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اتصال به </a:t>
            </a:r>
            <a:r>
              <a:rPr lang="ar-LB" sz="4000" dirty="0">
                <a:solidFill>
                  <a:schemeClr val="bg1"/>
                </a:solidFill>
                <a:cs typeface="B Nazanin" panose="00000400000000000000" pitchFamily="2" charset="-78"/>
              </a:rPr>
              <a:t>ایستگاه زمینی 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(ادامه)</a:t>
            </a:r>
            <a:endParaRPr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7170" name="Picture 2" descr="Mission Planner Initial SETUP — Mission Planner docu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0" y="1150621"/>
            <a:ext cx="586359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>
            <a:off x="2707395" y="819251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Down Arrow 9"/>
          <p:cNvSpPr/>
          <p:nvPr/>
        </p:nvSpPr>
        <p:spPr>
          <a:xfrm rot="5400000">
            <a:off x="3626858" y="1878434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786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فهرست مطالب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5280" y="1453117"/>
            <a:ext cx="6808720" cy="270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aven Pro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1- هدف از اين 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پروژه</a:t>
            </a:r>
          </a:p>
          <a:p>
            <a:pPr marL="152400" indent="0" algn="just" rtl="1">
              <a:buNone/>
            </a:pPr>
            <a:r>
              <a:rPr lang="fa-IR" sz="2400" dirty="0">
                <a:latin typeface="Arial" panose="020B0604020202020204" pitchFamily="34" charset="0"/>
                <a:cs typeface="B Nazanin" panose="00000400000000000000" pitchFamily="2" charset="-78"/>
              </a:rPr>
              <a:t>2- مقدمه و توضيح بعضي مفاهيم</a:t>
            </a:r>
            <a:endParaRPr lang="fa-IR" sz="2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3- مروری بر کارهای انجام شده</a:t>
            </a: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4- </a:t>
            </a:r>
            <a:r>
              <a:rPr lang="fa-IR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سخت‌افزار و نرم‌افزار</a:t>
            </a:r>
          </a:p>
          <a:p>
            <a:pPr marL="152400" indent="0" algn="just" rtl="1">
              <a:buNone/>
            </a:pPr>
            <a:r>
              <a:rPr lang="fa-IR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5- اتصال کوادروتور به ایستگاه زمینی وکنترل </a:t>
            </a:r>
            <a:r>
              <a:rPr lang="ar-LB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6- </a:t>
            </a:r>
            <a:r>
              <a:rPr lang="ar-LB" sz="2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اتصال كوادروتور به سيستم عامل ربات (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ROS</a:t>
            </a:r>
            <a:r>
              <a:rPr lang="ar-LB" sz="2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) و كنترل 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7- نتيجه‌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گیری و 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پیشنهادها</a:t>
            </a:r>
            <a:endParaRPr lang="ar-LB" sz="2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183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228600" y="213360"/>
            <a:ext cx="8340180" cy="85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3800" dirty="0">
                <a:solidFill>
                  <a:schemeClr val="bg1"/>
                </a:solidFill>
                <a:cs typeface="B Nazanin" panose="00000400000000000000" pitchFamily="2" charset="-78"/>
              </a:rPr>
              <a:t>6- اتصال كوادروتور به سيستم عامل </a:t>
            </a:r>
            <a:r>
              <a:rPr lang="ar-LB" sz="3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ربات (شبيه‌سازي)</a:t>
            </a:r>
            <a:endParaRPr lang="ar-LB" sz="3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Google Shape;188;p27"/>
          <p:cNvSpPr txBox="1">
            <a:spLocks noGrp="1"/>
          </p:cNvSpPr>
          <p:nvPr>
            <p:ph type="title"/>
          </p:nvPr>
        </p:nvSpPr>
        <p:spPr>
          <a:xfrm>
            <a:off x="3939540" y="1183759"/>
            <a:ext cx="5136591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- شبيه‌سازي با استفاده از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SITL</a:t>
            </a:r>
            <a:r>
              <a:rPr lang="en-US" sz="2400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يا نرم‌افزار در حلقه</a:t>
            </a:r>
          </a:p>
        </p:txBody>
      </p:sp>
      <p:sp>
        <p:nvSpPr>
          <p:cNvPr id="9" name="Google Shape;188;p27"/>
          <p:cNvSpPr txBox="1">
            <a:spLocks noGrp="1"/>
          </p:cNvSpPr>
          <p:nvPr>
            <p:ph type="title"/>
          </p:nvPr>
        </p:nvSpPr>
        <p:spPr>
          <a:xfrm>
            <a:off x="3939540" y="1775638"/>
            <a:ext cx="5136591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نصب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ROS</a:t>
            </a:r>
            <a:r>
              <a:rPr lang="en-US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و </a:t>
            </a:r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بسته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MAVROS</a:t>
            </a:r>
          </a:p>
        </p:txBody>
      </p:sp>
      <p:sp>
        <p:nvSpPr>
          <p:cNvPr id="11" name="Google Shape;188;p27"/>
          <p:cNvSpPr txBox="1">
            <a:spLocks noGrp="1"/>
          </p:cNvSpPr>
          <p:nvPr>
            <p:ph type="title"/>
          </p:nvPr>
        </p:nvSpPr>
        <p:spPr>
          <a:xfrm>
            <a:off x="3939540" y="2367517"/>
            <a:ext cx="5136591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- نصب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GAZEBO</a:t>
            </a:r>
          </a:p>
        </p:txBody>
      </p:sp>
    </p:spTree>
    <p:extLst>
      <p:ext uri="{BB962C8B-B14F-4D97-AF65-F5344CB8AC3E}">
        <p14:creationId xmlns:p14="http://schemas.microsoft.com/office/powerpoint/2010/main" val="172830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فهرست مطالب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5280" y="1453117"/>
            <a:ext cx="6808720" cy="270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aven Pro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1- هدف از اين 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پروژه</a:t>
            </a: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2- </a:t>
            </a:r>
            <a:r>
              <a:rPr lang="fa-IR" sz="2400" dirty="0">
                <a:latin typeface="Arial" panose="020B0604020202020204" pitchFamily="34" charset="0"/>
                <a:cs typeface="B Nazanin" panose="00000400000000000000" pitchFamily="2" charset="-78"/>
              </a:rPr>
              <a:t>مقدمه و توضيح بعضي مفاهيم</a:t>
            </a:r>
            <a:endParaRPr lang="fa-IR" sz="2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3- مروری بر کارهای انجام شده</a:t>
            </a: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4- سخت‌افزار و نرم‌افزار</a:t>
            </a: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5- اتصال کوادروتور به ایستگاه زمینی وکنترل </a:t>
            </a: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6- اتصال كوادروتور به سيستم عامل ربات (</a:t>
            </a:r>
            <a:r>
              <a:rPr lang="en-US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ROS</a:t>
            </a: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) و كنترل 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7- نتيجه‌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گیری و 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پیشنهادها</a:t>
            </a:r>
            <a:endParaRPr lang="ar-LB" sz="2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228600" y="213360"/>
            <a:ext cx="8340180" cy="85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3800" dirty="0">
                <a:solidFill>
                  <a:schemeClr val="bg1"/>
                </a:solidFill>
                <a:cs typeface="B Nazanin" panose="00000400000000000000" pitchFamily="2" charset="-78"/>
              </a:rPr>
              <a:t>6- اتصال كوادروتور به سيستم عامل </a:t>
            </a:r>
            <a:r>
              <a:rPr lang="ar-LB" sz="3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ربات (شبيه‌سازي)</a:t>
            </a:r>
            <a:endParaRPr lang="ar-LB" sz="3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Google Shape;188;p27"/>
          <p:cNvSpPr txBox="1">
            <a:spLocks noGrp="1"/>
          </p:cNvSpPr>
          <p:nvPr>
            <p:ph type="title"/>
          </p:nvPr>
        </p:nvSpPr>
        <p:spPr>
          <a:xfrm>
            <a:off x="7269480" y="1183759"/>
            <a:ext cx="1806651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اجرای شبیه‌سازی</a:t>
            </a:r>
            <a:endParaRPr lang="fa-IR"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8" name="Picture 7" descr="sitl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3759"/>
            <a:ext cx="5836920" cy="382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itl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3" y="1699183"/>
            <a:ext cx="6164657" cy="3307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21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228600" y="213360"/>
            <a:ext cx="8340180" cy="85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3800" dirty="0">
                <a:solidFill>
                  <a:schemeClr val="bg1"/>
                </a:solidFill>
                <a:cs typeface="B Nazanin" panose="00000400000000000000" pitchFamily="2" charset="-78"/>
              </a:rPr>
              <a:t>6- اتصال كوادروتور به سيستم عامل </a:t>
            </a:r>
            <a:r>
              <a:rPr lang="ar-LB" sz="3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ربات</a:t>
            </a:r>
            <a:endParaRPr lang="ar-LB" sz="3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Google Shape;188;p27"/>
          <p:cNvSpPr txBox="1">
            <a:spLocks noGrp="1"/>
          </p:cNvSpPr>
          <p:nvPr>
            <p:ph type="title"/>
          </p:nvPr>
        </p:nvSpPr>
        <p:spPr>
          <a:xfrm>
            <a:off x="5394960" y="1183759"/>
            <a:ext cx="3681171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چرا از رزپری پای استفاده شده است؟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10" name="Google Shape;188;p27"/>
          <p:cNvSpPr txBox="1">
            <a:spLocks noGrp="1"/>
          </p:cNvSpPr>
          <p:nvPr>
            <p:ph type="title"/>
          </p:nvPr>
        </p:nvSpPr>
        <p:spPr>
          <a:xfrm>
            <a:off x="952500" y="1183759"/>
            <a:ext cx="3681171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نحوه اتصال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12" name="Google Shape;188;p27"/>
          <p:cNvSpPr txBox="1">
            <a:spLocks noGrp="1"/>
          </p:cNvSpPr>
          <p:nvPr>
            <p:ph type="title"/>
          </p:nvPr>
        </p:nvSpPr>
        <p:spPr>
          <a:xfrm>
            <a:off x="5516880" y="1958264"/>
            <a:ext cx="3559250" cy="830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* شبیه‌سازی مال لپ‌تاپ و واقع مال رزپری پای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13" name="Google Shape;188;p27"/>
          <p:cNvSpPr txBox="1">
            <a:spLocks noGrp="1"/>
          </p:cNvSpPr>
          <p:nvPr>
            <p:ph type="title"/>
          </p:nvPr>
        </p:nvSpPr>
        <p:spPr>
          <a:xfrm>
            <a:off x="5334000" y="2706086"/>
            <a:ext cx="3742130" cy="821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* ناسازگار بودن کنترل کننده پرواز با نسخه جدید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ROS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و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MAVROS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14" name="Picture 13" descr="../_images/RaspberryPi_Pixhawk_wiring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3" y="1756727"/>
            <a:ext cx="4220528" cy="299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04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228600" y="213360"/>
            <a:ext cx="8340180" cy="85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3800" dirty="0">
                <a:solidFill>
                  <a:schemeClr val="bg1"/>
                </a:solidFill>
                <a:cs typeface="B Nazanin" panose="00000400000000000000" pitchFamily="2" charset="-78"/>
              </a:rPr>
              <a:t>6- اتصال كوادروتور به </a:t>
            </a:r>
            <a:r>
              <a:rPr lang="ar-LB" sz="3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سيستم عامل ربات</a:t>
            </a:r>
            <a:endParaRPr lang="ar-LB" sz="3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Google Shape;188;p27"/>
          <p:cNvSpPr txBox="1">
            <a:spLocks noGrp="1"/>
          </p:cNvSpPr>
          <p:nvPr>
            <p:ph type="title"/>
          </p:nvPr>
        </p:nvSpPr>
        <p:spPr>
          <a:xfrm>
            <a:off x="1120140" y="1183759"/>
            <a:ext cx="7955991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با نصب ویرایش صحیح 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ROS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و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MAVROS</a:t>
            </a:r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، اتصال برقرار مي‌شود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56" y="1611494"/>
            <a:ext cx="8123624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228600" y="213360"/>
            <a:ext cx="8340180" cy="85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3800" dirty="0">
                <a:solidFill>
                  <a:schemeClr val="bg1"/>
                </a:solidFill>
                <a:cs typeface="B Nazanin" panose="00000400000000000000" pitchFamily="2" charset="-78"/>
              </a:rPr>
              <a:t>6- اتصال كوادروتور به </a:t>
            </a:r>
            <a:r>
              <a:rPr lang="ar-LB" sz="3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سيستم عامل ربات</a:t>
            </a:r>
            <a:endParaRPr lang="ar-LB" sz="3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Google Shape;188;p27"/>
          <p:cNvSpPr txBox="1">
            <a:spLocks noGrp="1"/>
          </p:cNvSpPr>
          <p:nvPr>
            <p:ph type="title"/>
          </p:nvPr>
        </p:nvSpPr>
        <p:spPr>
          <a:xfrm>
            <a:off x="129541" y="1237099"/>
            <a:ext cx="8946590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تست با استفاده از دستورهاي آماده (توسط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MAVROS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)، يا با نوشتن كد در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پایتون یا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C++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1" y="1685493"/>
            <a:ext cx="3885581" cy="34580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27" y="2064944"/>
            <a:ext cx="2827265" cy="243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217" y="3596628"/>
            <a:ext cx="2514818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5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228600" y="213360"/>
            <a:ext cx="8340180" cy="85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3800" dirty="0">
                <a:solidFill>
                  <a:schemeClr val="bg1"/>
                </a:solidFill>
                <a:cs typeface="B Nazanin" panose="00000400000000000000" pitchFamily="2" charset="-78"/>
              </a:rPr>
              <a:t>6- اتصال كوادروتور به </a:t>
            </a:r>
            <a:r>
              <a:rPr lang="ar-LB" sz="3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سيستم عامل ربات</a:t>
            </a:r>
            <a:endParaRPr lang="ar-LB" sz="3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Google Shape;188;p27"/>
          <p:cNvSpPr txBox="1">
            <a:spLocks noGrp="1"/>
          </p:cNvSpPr>
          <p:nvPr>
            <p:ph type="title"/>
          </p:nvPr>
        </p:nvSpPr>
        <p:spPr>
          <a:xfrm>
            <a:off x="129541" y="1237099"/>
            <a:ext cx="8946590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اجرا برنامه كه توسط ما نوشته شده است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11266" name="Picture 2" descr="outpu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61" y="1672768"/>
            <a:ext cx="5684520" cy="3181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228600" y="213360"/>
            <a:ext cx="8340180" cy="85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3800" dirty="0">
                <a:solidFill>
                  <a:schemeClr val="bg1"/>
                </a:solidFill>
                <a:cs typeface="B Nazanin" panose="00000400000000000000" pitchFamily="2" charset="-78"/>
              </a:rPr>
              <a:t>6- اتصال كوادروتور به </a:t>
            </a:r>
            <a:r>
              <a:rPr lang="ar-LB" sz="3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سيستم عامل ربات</a:t>
            </a:r>
            <a:endParaRPr lang="ar-LB" sz="3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Google Shape;188;p27"/>
          <p:cNvSpPr txBox="1">
            <a:spLocks noGrp="1"/>
          </p:cNvSpPr>
          <p:nvPr>
            <p:ph type="title"/>
          </p:nvPr>
        </p:nvSpPr>
        <p:spPr>
          <a:xfrm>
            <a:off x="129541" y="1237099"/>
            <a:ext cx="8946590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اجرا برنامه كه توسط ما نوشته شده است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12290" name="Picture 2" descr="outpu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9" y="2064944"/>
            <a:ext cx="4174447" cy="166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output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85" y="2064944"/>
            <a:ext cx="4066555" cy="166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6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فهرست مطالب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5280" y="1453117"/>
            <a:ext cx="6808720" cy="270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aven Pro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1- هدف از اين 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پروژه</a:t>
            </a:r>
          </a:p>
          <a:p>
            <a:pPr marL="152400" indent="0" algn="just" rtl="1">
              <a:buNone/>
            </a:pPr>
            <a:r>
              <a:rPr lang="fa-IR" sz="2400" dirty="0">
                <a:latin typeface="Arial" panose="020B0604020202020204" pitchFamily="34" charset="0"/>
                <a:cs typeface="B Nazanin" panose="00000400000000000000" pitchFamily="2" charset="-78"/>
              </a:rPr>
              <a:t>2- مقدمه و توضيح بعضي مفاهيم</a:t>
            </a:r>
            <a:endParaRPr lang="fa-IR" sz="2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3- مروری بر کارهای انجام شده</a:t>
            </a: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4- </a:t>
            </a:r>
            <a:r>
              <a:rPr lang="fa-IR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سخت‌افزار و نرم‌افزار</a:t>
            </a:r>
          </a:p>
          <a:p>
            <a:pPr marL="152400" indent="0" algn="just" rtl="1">
              <a:buNone/>
            </a:pPr>
            <a:r>
              <a:rPr lang="fa-IR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5- اتصال کوادروتور به ایستگاه زمینی وکنترل </a:t>
            </a:r>
            <a:r>
              <a:rPr lang="ar-LB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6- اتصال كوادروتور به سيستم عامل ربات (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ROS</a:t>
            </a:r>
            <a:r>
              <a:rPr lang="ar-LB" sz="2400" dirty="0" smtClean="0">
                <a:solidFill>
                  <a:schemeClr val="tx1"/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) و كنترل 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7- نتيجه‌</a:t>
            </a:r>
            <a:r>
              <a:rPr lang="fa-IR" sz="2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گیری و </a:t>
            </a:r>
            <a:r>
              <a:rPr lang="fa-IR" sz="2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پیشنهادها</a:t>
            </a:r>
            <a:endParaRPr lang="ar-LB" sz="2400" dirty="0" smtClean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2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228600" y="213360"/>
            <a:ext cx="8340180" cy="85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3800" dirty="0">
                <a:solidFill>
                  <a:schemeClr val="bg1"/>
                </a:solidFill>
                <a:cs typeface="B Nazanin" panose="00000400000000000000" pitchFamily="2" charset="-78"/>
              </a:rPr>
              <a:t>7- نتيجه‌گیری و </a:t>
            </a:r>
            <a:r>
              <a:rPr lang="ar-LB" sz="3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پیشنهادها</a:t>
            </a:r>
            <a:endParaRPr lang="ar-LB" sz="3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Google Shape;188;p27"/>
          <p:cNvSpPr txBox="1">
            <a:spLocks noGrp="1"/>
          </p:cNvSpPr>
          <p:nvPr>
            <p:ph type="title"/>
          </p:nvPr>
        </p:nvSpPr>
        <p:spPr>
          <a:xfrm>
            <a:off x="701749" y="1896317"/>
            <a:ext cx="8374381" cy="65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* برای چنین کارها</a:t>
            </a:r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،</a:t>
            </a:r>
            <a: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 بهتر است از سخت‌افزارهای که جدید محسوب می‌شوند استفاده شود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5" name="Google Shape;188;p27"/>
          <p:cNvSpPr txBox="1">
            <a:spLocks noGrp="1"/>
          </p:cNvSpPr>
          <p:nvPr>
            <p:ph type="title"/>
          </p:nvPr>
        </p:nvSpPr>
        <p:spPr>
          <a:xfrm>
            <a:off x="701749" y="2445665"/>
            <a:ext cx="8374381" cy="843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* با سیستم عامل ربات می‌توان برنامه‌های پیشرفته‌تر نوشت وکارهای </a:t>
            </a:r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مانند نفشه‌برداري انجام داد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6" name="Google Shape;188;p27"/>
          <p:cNvSpPr txBox="1">
            <a:spLocks noGrp="1"/>
          </p:cNvSpPr>
          <p:nvPr>
            <p:ph type="title"/>
          </p:nvPr>
        </p:nvSpPr>
        <p:spPr>
          <a:xfrm>
            <a:off x="701749" y="3172223"/>
            <a:ext cx="8374381" cy="577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* برای ادامه این پروژه</a:t>
            </a:r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، </a:t>
            </a:r>
            <a: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ایده‌های مختلف وجود دارد؟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92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228600" y="213360"/>
            <a:ext cx="8340180" cy="85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3800" dirty="0">
                <a:solidFill>
                  <a:schemeClr val="bg1"/>
                </a:solidFill>
                <a:cs typeface="B Nazanin" panose="00000400000000000000" pitchFamily="2" charset="-78"/>
              </a:rPr>
              <a:t>7- نتيجه‌گیری و </a:t>
            </a:r>
            <a:r>
              <a:rPr lang="ar-LB" sz="38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پیشنهادها</a:t>
            </a:r>
            <a:endParaRPr lang="ar-LB" sz="38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Google Shape;188;p27"/>
          <p:cNvSpPr txBox="1">
            <a:spLocks noGrp="1"/>
          </p:cNvSpPr>
          <p:nvPr>
            <p:ph type="title"/>
          </p:nvPr>
        </p:nvSpPr>
        <p:spPr>
          <a:xfrm>
            <a:off x="5469210" y="1187479"/>
            <a:ext cx="3674790" cy="846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محلی سازی و نقشه برداری </a:t>
            </a:r>
            <a: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همزمان داخل ساختمان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2050" name="Picture 2" descr="Simultaneous Localization and Mapping (SLAM) - SIFROBOT - by SIFSOF,  Californ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6084"/>
            <a:ext cx="5210322" cy="326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88;p27"/>
          <p:cNvSpPr txBox="1">
            <a:spLocks noGrp="1"/>
          </p:cNvSpPr>
          <p:nvPr>
            <p:ph type="title"/>
          </p:nvPr>
        </p:nvSpPr>
        <p:spPr>
          <a:xfrm>
            <a:off x="5438922" y="2074818"/>
            <a:ext cx="3674790" cy="506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کارهای کشاورزی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2054" name="Picture 6" descr="Different types of agricultural UAVs (Harvesting UAV, Spraying UAV,... | 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6084"/>
            <a:ext cx="5210322" cy="326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lirtey and 7Eleven hail home drone delivery | Post &amp; Parc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6331"/>
            <a:ext cx="5240610" cy="326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88;p27"/>
          <p:cNvSpPr txBox="1">
            <a:spLocks noGrp="1"/>
          </p:cNvSpPr>
          <p:nvPr>
            <p:ph type="title"/>
          </p:nvPr>
        </p:nvSpPr>
        <p:spPr>
          <a:xfrm>
            <a:off x="5423778" y="2537169"/>
            <a:ext cx="3674790" cy="506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کارهای تحویل</a:t>
            </a:r>
            <a:endParaRPr lang="fa-IR"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2058" name="Picture 10" descr="UAQ Civil Defence launches first firefighting drone - News | Khaleej Tim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336083"/>
            <a:ext cx="5255755" cy="326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88;p27"/>
          <p:cNvSpPr txBox="1">
            <a:spLocks noGrp="1"/>
          </p:cNvSpPr>
          <p:nvPr>
            <p:ph type="title"/>
          </p:nvPr>
        </p:nvSpPr>
        <p:spPr>
          <a:xfrm>
            <a:off x="5423778" y="3123490"/>
            <a:ext cx="3674790" cy="506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آتش نشانی</a:t>
            </a:r>
          </a:p>
        </p:txBody>
      </p:sp>
    </p:spTree>
    <p:extLst>
      <p:ext uri="{BB962C8B-B14F-4D97-AF65-F5344CB8AC3E}">
        <p14:creationId xmlns:p14="http://schemas.microsoft.com/office/powerpoint/2010/main" val="2182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/>
          <p:cNvSpPr txBox="1">
            <a:spLocks noGrp="1"/>
          </p:cNvSpPr>
          <p:nvPr>
            <p:ph type="title"/>
          </p:nvPr>
        </p:nvSpPr>
        <p:spPr>
          <a:xfrm>
            <a:off x="1679945" y="1144950"/>
            <a:ext cx="5397266" cy="1364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6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با تشکر از توجه شما</a:t>
            </a:r>
            <a:endParaRPr lang="fa-IR" sz="60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9" name="Google Shape;188;p27"/>
          <p:cNvSpPr txBox="1">
            <a:spLocks noGrp="1"/>
          </p:cNvSpPr>
          <p:nvPr>
            <p:ph type="title"/>
          </p:nvPr>
        </p:nvSpPr>
        <p:spPr>
          <a:xfrm>
            <a:off x="1679945" y="2792997"/>
            <a:ext cx="5397266" cy="1364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6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س</a:t>
            </a:r>
            <a:r>
              <a:rPr lang="ar-LB" sz="6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ؤال؟</a:t>
            </a:r>
            <a:endParaRPr lang="fa-IR" sz="60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944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1- هدف از اين </a:t>
            </a:r>
            <a:r>
              <a:rPr lang="fa-IR" sz="4000" dirty="0" smtClean="0">
                <a:cs typeface="B Nazanin" panose="00000400000000000000" pitchFamily="2" charset="-78"/>
              </a:rPr>
              <a:t>پروژه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45" name="Google Shape;188;p27"/>
          <p:cNvSpPr txBox="1">
            <a:spLocks noGrp="1"/>
          </p:cNvSpPr>
          <p:nvPr>
            <p:ph type="title"/>
          </p:nvPr>
        </p:nvSpPr>
        <p:spPr>
          <a:xfrm>
            <a:off x="1372130" y="13842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فهم سيستم عامل ربات و كار با آن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46" name="Google Shape;188;p27"/>
          <p:cNvSpPr txBox="1">
            <a:spLocks noGrp="1"/>
          </p:cNvSpPr>
          <p:nvPr>
            <p:ph type="title"/>
          </p:nvPr>
        </p:nvSpPr>
        <p:spPr>
          <a:xfrm>
            <a:off x="1372130" y="20292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ورود به دنياي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پهپادها و کار با 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آنها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47" name="Google Shape;188;p27"/>
          <p:cNvSpPr txBox="1">
            <a:spLocks noGrp="1"/>
          </p:cNvSpPr>
          <p:nvPr>
            <p:ph type="title"/>
          </p:nvPr>
        </p:nvSpPr>
        <p:spPr>
          <a:xfrm>
            <a:off x="1372130" y="33193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زمینه‌سازی </a:t>
            </a:r>
            <a:r>
              <a:rPr lang="ar-LB" sz="2400" dirty="0">
                <a:solidFill>
                  <a:schemeClr val="tx1"/>
                </a:solidFill>
                <a:cs typeface="B Nazanin" panose="00000400000000000000" pitchFamily="2" charset="-78"/>
              </a:rPr>
              <a:t>برای ورود به دنیای هوش مصنوعی</a:t>
            </a:r>
            <a:br>
              <a:rPr lang="ar-LB" sz="24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48" name="Google Shape;188;p27"/>
          <p:cNvSpPr txBox="1">
            <a:spLocks noGrp="1"/>
          </p:cNvSpPr>
          <p:nvPr>
            <p:ph type="title"/>
          </p:nvPr>
        </p:nvSpPr>
        <p:spPr>
          <a:xfrm>
            <a:off x="1372130" y="26743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كنترل يك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پهپاد (کوادروتور) با استفاده از سیستم عامل ربات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2- </a:t>
            </a: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 و توضيح بعضي مفاهيم</a:t>
            </a:r>
            <a:endParaRPr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2056" name="Picture 8" descr="Hobbypower DIY S500 Quadcopter with APM2.8 Flight Controller NEO-7M GPS and  HP2212 920KV Brushless Motor + Simonk 30A ES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53" y="1159803"/>
            <a:ext cx="2731713" cy="273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art 1: Getting Started with ROS — Overview, Installation and ROS  Computational Graph Model | by Arsalan Anwar | Analytics Vidhy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13" y="2795518"/>
            <a:ext cx="2976547" cy="93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0" y="1159803"/>
            <a:ext cx="2509853" cy="82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پهپاد پرنده هدایت‌پ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ذير از دور</a:t>
            </a:r>
            <a: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است.</a:t>
            </a:r>
            <a:endParaRPr lang="fa-IR"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2237272"/>
            <a:ext cx="2509853" cy="1496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کوادروتور نوعی از پهپادهاست که توسط 4تا موتور و پروانه پرواز می‌کند</a:t>
            </a:r>
            <a:endParaRPr lang="fa-IR"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04007" y="1299988"/>
            <a:ext cx="2509853" cy="1026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سیستم عامل ربات یا </a:t>
            </a:r>
            <a:r>
              <a:rPr lang="en-US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Robot Operating System</a:t>
            </a:r>
            <a:endParaRPr lang="fa-IR"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33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2- مقدمه و توضيح بعضي مفاهيم (ادامه)</a:t>
            </a:r>
            <a:endParaRPr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Google Shape;188;p27"/>
          <p:cNvSpPr txBox="1">
            <a:spLocks noGrp="1"/>
          </p:cNvSpPr>
          <p:nvPr>
            <p:ph type="title"/>
          </p:nvPr>
        </p:nvSpPr>
        <p:spPr>
          <a:xfrm>
            <a:off x="-290624" y="1166996"/>
            <a:ext cx="4791741" cy="1072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MAVLink</a:t>
            </a:r>
            <a:r>
              <a:rPr lang="ar-LB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: پروتکلی برای برقراری ارتباط بين وسیله نقلیه کوچک بدون سرنشین و </a:t>
            </a:r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ایستگاه </a:t>
            </a:r>
            <a:r>
              <a:rPr lang="ar-LB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زمینی است. 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22" name="Google Shape;188;p27"/>
          <p:cNvSpPr txBox="1">
            <a:spLocks noGrp="1"/>
          </p:cNvSpPr>
          <p:nvPr>
            <p:ph type="title"/>
          </p:nvPr>
        </p:nvSpPr>
        <p:spPr>
          <a:xfrm>
            <a:off x="5287927" y="1166996"/>
            <a:ext cx="3856074" cy="1179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MAVROS</a:t>
            </a:r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: پل </a:t>
            </a:r>
            <a:r>
              <a:rPr lang="ar-LB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ارتباطي بین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ROS</a:t>
            </a:r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 و </a:t>
            </a:r>
            <a:r>
              <a:rPr lang="ar-LB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پروتکل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MAVLink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13" name="Picture 12" descr="MAVLink Basics — Dev documentatio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6251"/>
            <a:ext cx="4451498" cy="26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Controlling your drone from NavQ using MAVROS - 8MMNav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21" y="4172833"/>
            <a:ext cx="3391796" cy="8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Part 1: Getting Started with ROS — Overview, Installation and ROS  Computational Graph Model | by Arsalan Anwar | Analytics Vidhy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27" y="2026824"/>
            <a:ext cx="2976547" cy="93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own Arrow 15"/>
          <p:cNvSpPr/>
          <p:nvPr/>
        </p:nvSpPr>
        <p:spPr>
          <a:xfrm>
            <a:off x="6060555" y="3076353"/>
            <a:ext cx="404038" cy="117666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Down Arrow 16"/>
          <p:cNvSpPr/>
          <p:nvPr/>
        </p:nvSpPr>
        <p:spPr>
          <a:xfrm rot="10800000">
            <a:off x="7506584" y="2996164"/>
            <a:ext cx="404038" cy="117666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Rectangle 5"/>
          <p:cNvSpPr/>
          <p:nvPr/>
        </p:nvSpPr>
        <p:spPr>
          <a:xfrm>
            <a:off x="6492945" y="3076353"/>
            <a:ext cx="985286" cy="1096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MAVROS</a:t>
            </a:r>
            <a:endParaRPr lang="fa-I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15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16" grpId="0" animBg="1"/>
      <p:bldP spid="1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solidFill>
                  <a:schemeClr val="bg1"/>
                </a:solidFill>
                <a:cs typeface="B Nazanin" panose="00000400000000000000" pitchFamily="2" charset="-78"/>
              </a:rPr>
              <a:t>2- مقدمه و توضيح بعضي مفاهيم (ادامه)</a:t>
            </a:r>
            <a:endParaRPr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Google Shape;188;p27"/>
          <p:cNvSpPr txBox="1">
            <a:spLocks noGrp="1"/>
          </p:cNvSpPr>
          <p:nvPr>
            <p:ph type="title"/>
          </p:nvPr>
        </p:nvSpPr>
        <p:spPr>
          <a:xfrm>
            <a:off x="6322828" y="1166996"/>
            <a:ext cx="2821172" cy="97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ايست</a:t>
            </a:r>
            <a: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گاه زمینی</a:t>
            </a:r>
            <a:br>
              <a:rPr lang="fa-IR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</a:b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Ground Station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19" name="Google Shape;188;p27"/>
          <p:cNvSpPr txBox="1">
            <a:spLocks noGrp="1"/>
          </p:cNvSpPr>
          <p:nvPr>
            <p:ph type="title"/>
          </p:nvPr>
        </p:nvSpPr>
        <p:spPr>
          <a:xfrm>
            <a:off x="567069" y="2488433"/>
            <a:ext cx="84807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* نرم‌افزار كام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پیوتری که با پهپاد متصل می‌شود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21" name="Google Shape;188;p27"/>
          <p:cNvSpPr txBox="1">
            <a:spLocks noGrp="1"/>
          </p:cNvSpPr>
          <p:nvPr>
            <p:ph type="title"/>
          </p:nvPr>
        </p:nvSpPr>
        <p:spPr>
          <a:xfrm>
            <a:off x="567068" y="3078812"/>
            <a:ext cx="84807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*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داده‌های پهپاد را نمایش می‌دهد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23" name="Google Shape;188;p27"/>
          <p:cNvSpPr txBox="1">
            <a:spLocks noGrp="1"/>
          </p:cNvSpPr>
          <p:nvPr>
            <p:ph type="title"/>
          </p:nvPr>
        </p:nvSpPr>
        <p:spPr>
          <a:xfrm>
            <a:off x="567067" y="3669191"/>
            <a:ext cx="84807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*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پهپاد را کنترل می‌کند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666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3- كارهاي انجام شده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45" name="Google Shape;188;p27"/>
          <p:cNvSpPr txBox="1">
            <a:spLocks noGrp="1"/>
          </p:cNvSpPr>
          <p:nvPr>
            <p:ph type="title"/>
          </p:nvPr>
        </p:nvSpPr>
        <p:spPr>
          <a:xfrm>
            <a:off x="1372130" y="13842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ar-LB" sz="2400" dirty="0">
                <a:solidFill>
                  <a:schemeClr val="tx1"/>
                </a:solidFill>
                <a:cs typeface="B Nazanin" panose="00000400000000000000" pitchFamily="2" charset="-78"/>
              </a:rPr>
              <a:t>آشنایی با کوادروتور موجود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46" name="Google Shape;188;p27"/>
          <p:cNvSpPr txBox="1">
            <a:spLocks noGrp="1"/>
          </p:cNvSpPr>
          <p:nvPr>
            <p:ph type="title"/>
          </p:nvPr>
        </p:nvSpPr>
        <p:spPr>
          <a:xfrm>
            <a:off x="595423" y="2029277"/>
            <a:ext cx="84807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كنترل </a:t>
            </a:r>
            <a:r>
              <a:rPr lang="ar-LB" sz="2400" dirty="0">
                <a:solidFill>
                  <a:schemeClr val="tx1"/>
                </a:solidFill>
                <a:cs typeface="B Nazanin" panose="00000400000000000000" pitchFamily="2" charset="-78"/>
              </a:rPr>
              <a:t>كوادروتور با يك كنترلر راديويي از راه دور </a:t>
            </a:r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RC</a:t>
            </a:r>
            <a:r>
              <a:rPr lang="ar-LB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) و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Mission Planner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47" name="Google Shape;188;p27"/>
          <p:cNvSpPr txBox="1">
            <a:spLocks noGrp="1"/>
          </p:cNvSpPr>
          <p:nvPr>
            <p:ph type="title"/>
          </p:nvPr>
        </p:nvSpPr>
        <p:spPr>
          <a:xfrm>
            <a:off x="1372130" y="33193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ar-LB" sz="2400" dirty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ارتباط و كنترل كوادروتور با سيستم عامل ربات</a:t>
            </a:r>
            <a:r>
              <a:rPr lang="ar-LB" sz="2400" dirty="0">
                <a:solidFill>
                  <a:schemeClr val="tx1"/>
                </a:solidFill>
                <a:cs typeface="B Nazanin" panose="00000400000000000000" pitchFamily="2" charset="-78"/>
              </a:rPr>
              <a:t/>
            </a:r>
            <a:br>
              <a:rPr lang="ar-LB" sz="24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48" name="Google Shape;188;p27"/>
          <p:cNvSpPr txBox="1">
            <a:spLocks noGrp="1"/>
          </p:cNvSpPr>
          <p:nvPr>
            <p:ph type="title"/>
          </p:nvPr>
        </p:nvSpPr>
        <p:spPr>
          <a:xfrm>
            <a:off x="1372130" y="26743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شبیه‌سازی مجازی با سیستم عامل ربات (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ROS</a:t>
            </a: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) و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GAZEBO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867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فهرست مطالب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5280" y="1453117"/>
            <a:ext cx="6808720" cy="270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Maven Pro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1- هدف از اين 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پروژه</a:t>
            </a:r>
          </a:p>
          <a:p>
            <a:pPr marL="152400" indent="0" algn="just" rtl="1">
              <a:buNone/>
            </a:pPr>
            <a:r>
              <a:rPr lang="fa-IR" sz="2400" dirty="0">
                <a:latin typeface="Arial" panose="020B0604020202020204" pitchFamily="34" charset="0"/>
                <a:cs typeface="B Nazanin" panose="00000400000000000000" pitchFamily="2" charset="-78"/>
              </a:rPr>
              <a:t>2- مقدمه و توضيح بعضي مفاهيم</a:t>
            </a:r>
            <a:endParaRPr lang="fa-IR" sz="2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3- مروری بر کارهای انجام شده</a:t>
            </a: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4- </a:t>
            </a:r>
            <a:r>
              <a:rPr lang="fa-IR" sz="2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B Nazanin" panose="00000400000000000000" pitchFamily="2" charset="-78"/>
              </a:rPr>
              <a:t>سخت‌افزار و نرم‌افزار</a:t>
            </a:r>
          </a:p>
          <a:p>
            <a:pPr marL="152400" indent="0" algn="just" rtl="1">
              <a:buNone/>
            </a:pP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5- اتصال کوادروتور به ایستگاه زمینی وکنترل </a:t>
            </a: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6- اتصال كوادروتور به سيستم عامل ربات (</a:t>
            </a:r>
            <a:r>
              <a:rPr lang="en-US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ROS</a:t>
            </a: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) و كنترل آن</a:t>
            </a:r>
          </a:p>
          <a:p>
            <a:pPr marL="152400" indent="0" algn="just" rtl="1">
              <a:buNone/>
            </a:pPr>
            <a:r>
              <a:rPr lang="ar-LB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7- نتيجه‌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گیری و </a:t>
            </a:r>
            <a:r>
              <a:rPr lang="fa-IR" sz="2400" dirty="0" smtClean="0">
                <a:latin typeface="Arial" panose="020B0604020202020204" pitchFamily="34" charset="0"/>
                <a:cs typeface="B Nazanin" panose="00000400000000000000" pitchFamily="2" charset="-78"/>
              </a:rPr>
              <a:t>پیشنهادها</a:t>
            </a:r>
            <a:endParaRPr lang="ar-LB" sz="2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96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88;p27"/>
          <p:cNvSpPr txBox="1">
            <a:spLocks noGrp="1"/>
          </p:cNvSpPr>
          <p:nvPr>
            <p:ph type="title"/>
          </p:nvPr>
        </p:nvSpPr>
        <p:spPr>
          <a:xfrm>
            <a:off x="720000" y="24655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4000" dirty="0" smtClean="0">
                <a:cs typeface="B Nazanin" panose="00000400000000000000" pitchFamily="2" charset="-78"/>
              </a:rPr>
              <a:t>4- </a:t>
            </a:r>
            <a:r>
              <a:rPr lang="ar-LB" sz="4000" dirty="0" smtClean="0">
                <a:solidFill>
                  <a:schemeClr val="tx1">
                    <a:lumMod val="25000"/>
                    <a:lumOff val="75000"/>
                  </a:schemeClr>
                </a:solidFill>
                <a:cs typeface="B Nazanin" panose="00000400000000000000" pitchFamily="2" charset="-78"/>
              </a:rPr>
              <a:t>سخت‌افزار</a:t>
            </a:r>
            <a:r>
              <a:rPr lang="ar-LB" sz="4000" dirty="0" smtClean="0">
                <a:cs typeface="B Nazanin" panose="00000400000000000000" pitchFamily="2" charset="-78"/>
              </a:rPr>
              <a:t> و نرم‌افزار</a:t>
            </a:r>
            <a:endParaRPr sz="4000" dirty="0">
              <a:cs typeface="B Nazanin" panose="00000400000000000000" pitchFamily="2" charset="-78"/>
            </a:endParaRPr>
          </a:p>
        </p:txBody>
      </p:sp>
      <p:pic>
        <p:nvPicPr>
          <p:cNvPr id="11" name="Picture 10" descr="Arducopter Quickstart Guides and Tips - Arduino based Arducopter UAV, the  open source multi-roto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3758"/>
            <a:ext cx="6329326" cy="3959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1183759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کنترل کننده پرواز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1619694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موتورها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2037365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کنترل کننده سرعت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2473299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فرستنده و گیرنده رادیو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2890970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باتري</a:t>
            </a:r>
            <a:endParaRPr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Google Shape;188;p27"/>
          <p:cNvSpPr txBox="1">
            <a:spLocks noGrp="1"/>
          </p:cNvSpPr>
          <p:nvPr>
            <p:ph type="title"/>
          </p:nvPr>
        </p:nvSpPr>
        <p:spPr>
          <a:xfrm>
            <a:off x="6329326" y="3326904"/>
            <a:ext cx="2746804" cy="48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LB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- حس</a:t>
            </a:r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گر 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B Nazanin" panose="00000400000000000000" pitchFamily="2" charset="-78"/>
              </a:rPr>
              <a:t>GPS</a:t>
            </a:r>
            <a:endParaRPr sz="2400" dirty="0">
              <a:solidFill>
                <a:schemeClr val="tx1"/>
              </a:solidFill>
              <a:latin typeface="+mj-lt"/>
              <a:cs typeface="B Nazanin" panose="00000400000000000000" pitchFamily="2" charset="-78"/>
            </a:endParaRPr>
          </a:p>
        </p:txBody>
      </p:sp>
      <p:sp>
        <p:nvSpPr>
          <p:cNvPr id="6" name="Down Arrow 5"/>
          <p:cNvSpPr/>
          <p:nvPr/>
        </p:nvSpPr>
        <p:spPr>
          <a:xfrm rot="2698365">
            <a:off x="4508284" y="1120343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5" name="Down Arrow 34"/>
          <p:cNvSpPr/>
          <p:nvPr/>
        </p:nvSpPr>
        <p:spPr>
          <a:xfrm rot="2836478">
            <a:off x="862644" y="2296879"/>
            <a:ext cx="365051" cy="548120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6" name="Down Arrow 35"/>
          <p:cNvSpPr/>
          <p:nvPr/>
        </p:nvSpPr>
        <p:spPr>
          <a:xfrm rot="2836478">
            <a:off x="2326354" y="1919928"/>
            <a:ext cx="342064" cy="573008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37" name="Picture 36" descr="JR XG6 6-Channel 2.4GHz DMSS Transmitter w/Telemetry &amp; RG612BX Receiver  (Mode 2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51" y="3816002"/>
            <a:ext cx="1565623" cy="134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Down Arrow 37"/>
          <p:cNvSpPr/>
          <p:nvPr/>
        </p:nvSpPr>
        <p:spPr>
          <a:xfrm>
            <a:off x="5377324" y="3258816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9" name="Down Arrow 38"/>
          <p:cNvSpPr/>
          <p:nvPr/>
        </p:nvSpPr>
        <p:spPr>
          <a:xfrm rot="10800000">
            <a:off x="5387797" y="2554395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0" name="Down Arrow 39"/>
          <p:cNvSpPr/>
          <p:nvPr/>
        </p:nvSpPr>
        <p:spPr>
          <a:xfrm rot="16200000">
            <a:off x="675927" y="4521749"/>
            <a:ext cx="342064" cy="573008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1" name="Down Arrow 40"/>
          <p:cNvSpPr/>
          <p:nvPr/>
        </p:nvSpPr>
        <p:spPr>
          <a:xfrm rot="2698365">
            <a:off x="4811528" y="2162860"/>
            <a:ext cx="359330" cy="498443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307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  <p:bldP spid="6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</p:bldLst>
  </p:timing>
</p:sld>
</file>

<file path=ppt/theme/theme1.xml><?xml version="1.0" encoding="utf-8"?>
<a:theme xmlns:a="http://schemas.openxmlformats.org/drawingml/2006/main" name="Academic Research Thesis Defense by Slidesgo">
  <a:themeElements>
    <a:clrScheme name="Simple Light">
      <a:dk1>
        <a:srgbClr val="064554"/>
      </a:dk1>
      <a:lt1>
        <a:srgbClr val="FFFFFF"/>
      </a:lt1>
      <a:dk2>
        <a:srgbClr val="FF594D"/>
      </a:dk2>
      <a:lt2>
        <a:srgbClr val="E34F45"/>
      </a:lt2>
      <a:accent1>
        <a:srgbClr val="2A2A2A"/>
      </a:accent1>
      <a:accent2>
        <a:srgbClr val="3F3F3F"/>
      </a:accent2>
      <a:accent3>
        <a:srgbClr val="EDEDED"/>
      </a:accent3>
      <a:accent4>
        <a:srgbClr val="00B8C0"/>
      </a:accent4>
      <a:accent5>
        <a:srgbClr val="00A6AD"/>
      </a:accent5>
      <a:accent6>
        <a:srgbClr val="075163"/>
      </a:accent6>
      <a:hlink>
        <a:srgbClr val="0645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872</Words>
  <Application>Microsoft Office PowerPoint</Application>
  <PresentationFormat>On-screen Show (16:9)</PresentationFormat>
  <Paragraphs>134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Maven Pro Medium</vt:lpstr>
      <vt:lpstr>Times New Roman</vt:lpstr>
      <vt:lpstr>Alfa Slab One</vt:lpstr>
      <vt:lpstr>B Nazanin</vt:lpstr>
      <vt:lpstr>Maven Pro</vt:lpstr>
      <vt:lpstr>Roboto Condensed Light</vt:lpstr>
      <vt:lpstr>Academic Research Thesis Defense by Slidesgo</vt:lpstr>
      <vt:lpstr>PowerPoint Presentation</vt:lpstr>
      <vt:lpstr>فهرست مطالب</vt:lpstr>
      <vt:lpstr>1- هدف از اين پروژه</vt:lpstr>
      <vt:lpstr>2- مقدمه و توضيح بعضي مفاهيم</vt:lpstr>
      <vt:lpstr>2- مقدمه و توضيح بعضي مفاهيم (ادامه)</vt:lpstr>
      <vt:lpstr>2- مقدمه و توضيح بعضي مفاهيم (ادامه)</vt:lpstr>
      <vt:lpstr>3- كارهاي انجام شده</vt:lpstr>
      <vt:lpstr>فهرست مطالب</vt:lpstr>
      <vt:lpstr>4- سخت‌افزار و نرم‌افزار</vt:lpstr>
      <vt:lpstr>4- سخت‌افزار و نرم‌افزار (ادامه)</vt:lpstr>
      <vt:lpstr>4- سخت‌افزار و نرم‌افزار (ادامه)</vt:lpstr>
      <vt:lpstr>4- سخت‌افزار و نرم‌افزار (ادامه)</vt:lpstr>
      <vt:lpstr>فهرست مطالب</vt:lpstr>
      <vt:lpstr>4- اتصال کوادروتور به ایستگاه زمینی وکنترل آن</vt:lpstr>
      <vt:lpstr>4- اتصال به ایستگاه زمینی (ادامه)</vt:lpstr>
      <vt:lpstr>4- اتصال به ایستگاه زمینی (ادامه)</vt:lpstr>
      <vt:lpstr>4- اتصال به ایستگاه زمینی (ادامه)</vt:lpstr>
      <vt:lpstr>فهرست مطالب</vt:lpstr>
      <vt:lpstr>6- اتصال كوادروتور به سيستم عامل ربات (شبيه‌سازي)</vt:lpstr>
      <vt:lpstr>6- اتصال كوادروتور به سيستم عامل ربات (شبيه‌سازي)</vt:lpstr>
      <vt:lpstr>6- اتصال كوادروتور به سيستم عامل ربات</vt:lpstr>
      <vt:lpstr>6- اتصال كوادروتور به سيستم عامل ربات</vt:lpstr>
      <vt:lpstr>6- اتصال كوادروتور به سيستم عامل ربات</vt:lpstr>
      <vt:lpstr>6- اتصال كوادروتور به سيستم عامل ربات</vt:lpstr>
      <vt:lpstr>6- اتصال كوادروتور به سيستم عامل ربات</vt:lpstr>
      <vt:lpstr>فهرست مطالب</vt:lpstr>
      <vt:lpstr>7- نتيجه‌گیری و پیشنهادها</vt:lpstr>
      <vt:lpstr>7- نتيجه‌گیری و پیشنهادها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كنترل كوادروتور با استفاده از سيستم عامل ربات (ROS)</dc:title>
  <dc:creator>Nabil Haidar</dc:creator>
  <cp:lastModifiedBy>Nabil Haidar</cp:lastModifiedBy>
  <cp:revision>58</cp:revision>
  <dcterms:modified xsi:type="dcterms:W3CDTF">2022-09-21T02:33:09Z</dcterms:modified>
</cp:coreProperties>
</file>